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4" r:id="rId2"/>
    <p:sldId id="273" r:id="rId3"/>
    <p:sldId id="258" r:id="rId4"/>
    <p:sldId id="278" r:id="rId5"/>
    <p:sldId id="262" r:id="rId6"/>
    <p:sldId id="275" r:id="rId7"/>
    <p:sldId id="279" r:id="rId8"/>
    <p:sldId id="282" r:id="rId9"/>
    <p:sldId id="281" r:id="rId10"/>
    <p:sldId id="276" r:id="rId11"/>
    <p:sldId id="280" r:id="rId12"/>
    <p:sldId id="260" r:id="rId13"/>
    <p:sldId id="283" r:id="rId14"/>
    <p:sldId id="284" r:id="rId15"/>
    <p:sldId id="277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5"/>
    <p:restoredTop sz="94629"/>
  </p:normalViewPr>
  <p:slideViewPr>
    <p:cSldViewPr snapToGrid="0" snapToObjects="1">
      <p:cViewPr varScale="1">
        <p:scale>
          <a:sx n="55" d="100"/>
          <a:sy n="55" d="100"/>
        </p:scale>
        <p:origin x="-378" y="-7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91440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70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tandart page (grey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22418256" y="11716404"/>
            <a:ext cx="864077" cy="864078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22430956" y="12110130"/>
            <a:ext cx="864077" cy="430887"/>
          </a:xfrm>
          <a:prstGeom prst="rect">
            <a:avLst/>
          </a:prstGeom>
        </p:spPr>
        <p:txBody>
          <a:bodyPr wrap="square"/>
          <a:lstStyle>
            <a:lvl1pPr>
              <a:defRPr sz="3200" b="1" cap="all" baseline="54545">
                <a:solidFill>
                  <a:srgbClr val="F3F4F4"/>
                </a:solidFill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Shape 13"/>
          <p:cNvSpPr/>
          <p:nvPr/>
        </p:nvSpPr>
        <p:spPr>
          <a:xfrm rot="16200000">
            <a:off x="17827743" y="6060023"/>
            <a:ext cx="10370633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 baseline="54545">
                <a:solidFill>
                  <a:srgbClr val="A2A2A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sz="2800" dirty="0"/>
              <a:t>Free PowerPoint &amp; Keynote templates by      @site2max, </a:t>
            </a:r>
            <a:r>
              <a:rPr sz="2800" dirty="0">
                <a:hlinkClick r:id="rId2"/>
              </a:rPr>
              <a:t>www.site2max.pro</a:t>
            </a:r>
          </a:p>
        </p:txBody>
      </p:sp>
      <p:sp>
        <p:nvSpPr>
          <p:cNvPr id="14" name="Shape 14"/>
          <p:cNvSpPr/>
          <p:nvPr/>
        </p:nvSpPr>
        <p:spPr>
          <a:xfrm rot="16200000">
            <a:off x="22706582" y="6407637"/>
            <a:ext cx="250101" cy="19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defTabSz="457200">
              <a:defRPr sz="2400" baseline="0">
                <a:solidFill>
                  <a:srgbClr val="BED2E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t pag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22418256" y="11716404"/>
            <a:ext cx="864077" cy="864078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22430956" y="12110130"/>
            <a:ext cx="864077" cy="430887"/>
          </a:xfrm>
          <a:prstGeom prst="rect">
            <a:avLst/>
          </a:prstGeom>
        </p:spPr>
        <p:txBody>
          <a:bodyPr wrap="square"/>
          <a:lstStyle>
            <a:lvl1pPr>
              <a:defRPr sz="3200" b="1" cap="all" baseline="54545">
                <a:solidFill>
                  <a:srgbClr val="F3F4F4"/>
                </a:solidFill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Shape 13"/>
          <p:cNvSpPr/>
          <p:nvPr/>
        </p:nvSpPr>
        <p:spPr>
          <a:xfrm rot="16200000">
            <a:off x="17827743" y="6060023"/>
            <a:ext cx="10370633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 baseline="54545">
                <a:solidFill>
                  <a:srgbClr val="A2A2A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sz="2800" dirty="0"/>
              <a:t>Free PowerPoint &amp; Keynote templates by      @site2max, </a:t>
            </a:r>
            <a:r>
              <a:rPr sz="2800" dirty="0">
                <a:hlinkClick r:id="rId2"/>
              </a:rPr>
              <a:t>www.site2max.pro</a:t>
            </a:r>
          </a:p>
        </p:txBody>
      </p:sp>
      <p:sp>
        <p:nvSpPr>
          <p:cNvPr id="14" name="Shape 14"/>
          <p:cNvSpPr/>
          <p:nvPr/>
        </p:nvSpPr>
        <p:spPr>
          <a:xfrm rot="16200000">
            <a:off x="22706582" y="6407637"/>
            <a:ext cx="250101" cy="19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defTabSz="457200">
              <a:defRPr sz="2400" baseline="0">
                <a:solidFill>
                  <a:srgbClr val="BED2E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997303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639352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281401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923450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565499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997303" y="663236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39352" y="663236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81401" y="663236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923450" y="663236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6565499" y="6632366"/>
            <a:ext cx="3302000" cy="33035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99391" y="3452002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17505" y="3452001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035619" y="3452002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53733" y="3452001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871847" y="3452000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99391" y="6870117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617505" y="6870116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035619" y="6870117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53733" y="6870116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871847" y="6870115"/>
            <a:ext cx="2967037" cy="29495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6267" y="13081000"/>
            <a:ext cx="418766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100" baseline="0">
                <a:solidFill>
                  <a:srgbClr val="45475B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1pPr>
      <a:lvl2pPr marL="0" marR="0" indent="2286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2pPr>
      <a:lvl3pPr marL="0" marR="0" indent="4572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3pPr>
      <a:lvl4pPr marL="0" marR="0" indent="6858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4pPr>
      <a:lvl5pPr marL="0" marR="0" indent="9144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5pPr>
      <a:lvl6pPr marL="0" marR="0" indent="11430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6pPr>
      <a:lvl7pPr marL="0" marR="0" indent="13716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7pPr>
      <a:lvl8pPr marL="0" marR="0" indent="16002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8pPr>
      <a:lvl9pPr marL="0" marR="0" indent="18288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9pPr>
    </p:titleStyle>
    <p:bodyStyle>
      <a:lvl1pPr marL="28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1pPr>
      <a:lvl2pPr marL="915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2pPr>
      <a:lvl3pPr marL="155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3pPr>
      <a:lvl4pPr marL="2185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4pPr>
      <a:lvl5pPr marL="282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5pPr>
      <a:lvl6pPr marL="3455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6pPr>
      <a:lvl7pPr marL="409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7pPr>
      <a:lvl8pPr marL="4725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8pPr>
      <a:lvl9pPr marL="536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22430956" y="12169764"/>
            <a:ext cx="864077" cy="430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</a:t>
            </a:fld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-34422" y="0"/>
            <a:ext cx="11516954" cy="1375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" y="21600"/>
                </a:moveTo>
                <a:lnTo>
                  <a:pt x="8651" y="21600"/>
                </a:lnTo>
                <a:lnTo>
                  <a:pt x="21600" y="0"/>
                </a:lnTo>
                <a:lnTo>
                  <a:pt x="0" y="0"/>
                </a:lnTo>
                <a:lnTo>
                  <a:pt x="66" y="2160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9480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5844282" y="8786531"/>
            <a:ext cx="4211836" cy="4211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baseline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1396166" y="-368184"/>
            <a:ext cx="1845668" cy="1845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baseline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8" name="Shape 108"/>
          <p:cNvSpPr/>
          <p:nvPr/>
        </p:nvSpPr>
        <p:spPr>
          <a:xfrm rot="10800000">
            <a:off x="10227766" y="12357216"/>
            <a:ext cx="1845668" cy="1845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baseline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6904" y="7704441"/>
            <a:ext cx="14952123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err="1" smtClean="0">
                <a:solidFill>
                  <a:schemeClr val="bg2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DoMega</a:t>
            </a:r>
            <a:r>
              <a:rPr lang="en-US" altLang="ko-KR" sz="16600" dirty="0" smtClean="0">
                <a:solidFill>
                  <a:schemeClr val="bg2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-bot</a:t>
            </a:r>
            <a:endParaRPr lang="ko-KR" altLang="en-US" sz="16600" dirty="0">
              <a:solidFill>
                <a:schemeClr val="bg2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8511" y="1284248"/>
            <a:ext cx="4884671" cy="543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ea typeface="-윤고딕310" panose="02030504000101010101" pitchFamily="18" charset="-127"/>
              </a:rPr>
              <a:t>제</a:t>
            </a:r>
            <a:r>
              <a:rPr lang="en-US" altLang="ko-KR" sz="4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ea typeface="-윤고딕310" panose="02030504000101010101" pitchFamily="18" charset="-127"/>
              </a:rPr>
              <a:t>19</a:t>
            </a:r>
            <a:r>
              <a:rPr lang="ko-KR" altLang="en-US" sz="4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ea typeface="-윤고딕310" panose="02030504000101010101" pitchFamily="18" charset="-127"/>
              </a:rPr>
              <a:t>회 한국 지능 로봇 대회</a:t>
            </a:r>
            <a:endParaRPr lang="ko-KR" altLang="en-US" sz="4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8511" y="1827987"/>
            <a:ext cx="2537874" cy="543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지능로봇</a:t>
            </a:r>
            <a:r>
              <a:rPr lang="en-US" altLang="ko-KR" sz="4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4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부문</a:t>
            </a:r>
            <a:endParaRPr lang="ko-KR" altLang="en-US" sz="4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26517" y="5974164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재난현장 지능 협력 로봇</a:t>
            </a:r>
            <a:endParaRPr lang="en-US" altLang="ko-KR" sz="54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557287" y="8853473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UbICS_DoMega</a:t>
            </a:r>
            <a:endParaRPr lang="en-US" altLang="ko-KR" sz="54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258" y="2934991"/>
            <a:ext cx="866775" cy="98838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6866" y="834753"/>
            <a:ext cx="2300300" cy="2222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6401" y="825227"/>
            <a:ext cx="2308340" cy="2230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1236" y="9045683"/>
            <a:ext cx="6558997" cy="440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22430956" y="12169764"/>
            <a:ext cx="864077" cy="430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10</a:t>
            </a:fld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2188050" y="2516152"/>
            <a:ext cx="9260999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ln>
                  <a:solidFill>
                    <a:srgbClr val="848484">
                      <a:alpha val="50000"/>
                    </a:srgbClr>
                  </a:solidFill>
                </a:ln>
                <a:solidFill>
                  <a:srgbClr val="DCDEE0">
                    <a:lumMod val="10000"/>
                  </a:srgb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얼굴인식 및 부상자 발견</a:t>
            </a:r>
            <a:endParaRPr lang="en-US" altLang="ko-KR" sz="8800" dirty="0" smtClean="0">
              <a:ln>
                <a:solidFill>
                  <a:srgbClr val="848484">
                    <a:alpha val="50000"/>
                  </a:srgbClr>
                </a:solidFill>
              </a:ln>
              <a:solidFill>
                <a:srgbClr val="DCDEE0">
                  <a:lumMod val="10000"/>
                </a:srgb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58" y="2934992"/>
            <a:ext cx="866775" cy="8503634"/>
          </a:xfrm>
          <a:prstGeom prst="rect">
            <a:avLst/>
          </a:prstGeom>
        </p:spPr>
      </p:pic>
      <p:sp>
        <p:nvSpPr>
          <p:cNvPr id="16" name="Shape 111"/>
          <p:cNvSpPr/>
          <p:nvPr/>
        </p:nvSpPr>
        <p:spPr>
          <a:xfrm>
            <a:off x="572518" y="1427162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517" y="2293791"/>
            <a:ext cx="1083870" cy="1282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1500" smtClean="0">
                <a:solidFill>
                  <a:schemeClr val="bg1"/>
                </a:solidFill>
              </a:rPr>
              <a:t>5</a:t>
            </a:r>
            <a:endParaRPr kumimoji="0" lang="ko-KR" altLang="en-US" sz="11500" b="0" i="0" u="none" strike="noStrike" cap="none" spc="0" normalizeH="0" baseline="52173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466" y="4846172"/>
            <a:ext cx="6810375" cy="5639164"/>
          </a:xfrm>
          <a:prstGeom prst="rect">
            <a:avLst/>
          </a:prstGeom>
        </p:spPr>
      </p:pic>
      <p:pic>
        <p:nvPicPr>
          <p:cNvPr id="1025" name="_x174223008" descr="EMB00003a9072a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16" y="5936876"/>
            <a:ext cx="5879344" cy="45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011" y="5731983"/>
            <a:ext cx="2133600" cy="4619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245" y="5028681"/>
            <a:ext cx="1026436" cy="9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22430956" y="12169764"/>
            <a:ext cx="864077" cy="430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11</a:t>
            </a:fld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2188050" y="2516152"/>
            <a:ext cx="9260999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err="1" smtClean="0">
                <a:ln>
                  <a:solidFill>
                    <a:srgbClr val="848484">
                      <a:alpha val="50000"/>
                    </a:srgbClr>
                  </a:solidFill>
                </a:ln>
                <a:solidFill>
                  <a:srgbClr val="DCDEE0">
                    <a:lumMod val="10000"/>
                  </a:srgb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캐터필러를</a:t>
            </a:r>
            <a:r>
              <a:rPr lang="ko-KR" altLang="en-US" sz="8800" dirty="0" smtClean="0">
                <a:ln>
                  <a:solidFill>
                    <a:srgbClr val="848484">
                      <a:alpha val="50000"/>
                    </a:srgbClr>
                  </a:solidFill>
                </a:ln>
                <a:solidFill>
                  <a:srgbClr val="DCDEE0">
                    <a:lumMod val="10000"/>
                  </a:srgb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이용한 다리</a:t>
            </a:r>
            <a:endParaRPr lang="en-US" altLang="ko-KR" sz="8800" dirty="0" smtClean="0">
              <a:ln>
                <a:solidFill>
                  <a:srgbClr val="848484">
                    <a:alpha val="50000"/>
                  </a:srgbClr>
                </a:solidFill>
              </a:ln>
              <a:solidFill>
                <a:srgbClr val="DCDEE0">
                  <a:lumMod val="10000"/>
                </a:srgb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58" y="2934992"/>
            <a:ext cx="866775" cy="8503634"/>
          </a:xfrm>
          <a:prstGeom prst="rect">
            <a:avLst/>
          </a:prstGeom>
        </p:spPr>
      </p:pic>
      <p:sp>
        <p:nvSpPr>
          <p:cNvPr id="16" name="Shape 111"/>
          <p:cNvSpPr/>
          <p:nvPr/>
        </p:nvSpPr>
        <p:spPr>
          <a:xfrm>
            <a:off x="572518" y="1427162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517" y="2293791"/>
            <a:ext cx="1083870" cy="1282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500" b="0" i="0" u="none" strike="noStrike" cap="none" spc="0" normalizeH="0" baseline="52173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6</a:t>
            </a:r>
            <a:endParaRPr kumimoji="0" lang="ko-KR" altLang="en-US" sz="11500" b="0" i="0" u="none" strike="noStrike" cap="none" spc="0" normalizeH="0" baseline="52173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pic>
        <p:nvPicPr>
          <p:cNvPr id="11" name="_x44632528" descr="EMB00001304346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49" y="4429715"/>
            <a:ext cx="4853674" cy="55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35811288" descr="EMB00001304346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23" y="4429714"/>
            <a:ext cx="5514187" cy="55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44632448" descr="EMB0000130434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410" y="4429715"/>
            <a:ext cx="4974518" cy="55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56797" y="10358938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보행모드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0727" y="10358938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</a:t>
            </a:r>
            <a:r>
              <a:rPr lang="ko-KR" altLang="en-US" sz="5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행</a:t>
            </a:r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모드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685079" y="10358938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실제 모습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16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02166" y="6850464"/>
            <a:ext cx="14976433" cy="213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9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작품 시연</a:t>
            </a:r>
            <a:endParaRPr lang="en-US" altLang="ko-KR" sz="199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3743" y="776379"/>
            <a:ext cx="617220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자동 도킹</a:t>
            </a:r>
            <a:endParaRPr lang="en-US" altLang="ko-KR" sz="8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" name="Shape 63"/>
          <p:cNvSpPr/>
          <p:nvPr/>
        </p:nvSpPr>
        <p:spPr>
          <a:xfrm rot="10800000">
            <a:off x="420415" y="264727"/>
            <a:ext cx="1063328" cy="1063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1066748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2.자동도킹최종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272" y="1771523"/>
            <a:ext cx="21008198" cy="1181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3743" y="776379"/>
            <a:ext cx="617220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보행 </a:t>
            </a:r>
            <a:r>
              <a:rPr lang="en-US" altLang="ko-KR" sz="8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8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자율주행</a:t>
            </a:r>
            <a:endParaRPr lang="en-US" altLang="ko-KR" sz="8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" name="Shape 63"/>
          <p:cNvSpPr/>
          <p:nvPr/>
        </p:nvSpPr>
        <p:spPr>
          <a:xfrm rot="10800000">
            <a:off x="420415" y="264727"/>
            <a:ext cx="1063328" cy="1063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1066748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3.보행&amp;자율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8" y="1328056"/>
            <a:ext cx="20858674" cy="117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6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02166" y="6850464"/>
            <a:ext cx="14976433" cy="213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9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질의 응답</a:t>
            </a:r>
            <a:endParaRPr lang="en-US" altLang="ko-KR" sz="199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61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22430956" y="12163827"/>
            <a:ext cx="864077" cy="63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1" name="Shape 51"/>
          <p:cNvSpPr/>
          <p:nvPr/>
        </p:nvSpPr>
        <p:spPr>
          <a:xfrm>
            <a:off x="129208" y="283154"/>
            <a:ext cx="9430368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2000" cap="all" baseline="0">
                <a:solidFill>
                  <a:srgbClr val="0469BD"/>
                </a:solidFill>
              </a:defRPr>
            </a:lvl1pPr>
          </a:lstStyle>
          <a:p>
            <a:r>
              <a:rPr lang="en-US" sz="5400" dirty="0" err="1" smtClean="0">
                <a:solidFill>
                  <a:schemeClr val="tx2">
                    <a:lumMod val="10000"/>
                  </a:schemeClr>
                </a:solidFill>
                <a:latin typeface="-윤고딕310"/>
              </a:rPr>
              <a:t>inTro</a:t>
            </a:r>
            <a:endParaRPr sz="5400" dirty="0">
              <a:solidFill>
                <a:schemeClr val="tx2">
                  <a:lumMod val="10000"/>
                </a:schemeClr>
              </a:solidFill>
              <a:latin typeface="-윤고딕31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8258" y="2934992"/>
            <a:ext cx="866775" cy="8503634"/>
          </a:xfrm>
          <a:prstGeom prst="rect">
            <a:avLst/>
          </a:prstGeom>
        </p:spPr>
      </p:pic>
      <p:pic>
        <p:nvPicPr>
          <p:cNvPr id="3" name="1.도메가봇 인트로영상(최종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378" y="997360"/>
            <a:ext cx="22911759" cy="127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0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22430956" y="12169764"/>
            <a:ext cx="864077" cy="430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3" name="Shape 63"/>
          <p:cNvSpPr/>
          <p:nvPr/>
        </p:nvSpPr>
        <p:spPr>
          <a:xfrm rot="10800000">
            <a:off x="1480686" y="1927345"/>
            <a:ext cx="1063328" cy="1063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1066748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480685" y="2493101"/>
            <a:ext cx="617220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작품 개요</a:t>
            </a:r>
            <a:endParaRPr lang="en-US" altLang="ko-KR" sz="8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58" y="2934992"/>
            <a:ext cx="866775" cy="85036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67775" y="7658010"/>
            <a:ext cx="74864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재난현장의 사람 활동 제약</a:t>
            </a:r>
            <a:endParaRPr lang="en-US" altLang="ko-KR" sz="66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endParaRPr lang="en-US" altLang="ko-KR" sz="66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66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단일 로봇 시스템의 한계</a:t>
            </a:r>
            <a:endParaRPr lang="en-US" altLang="ko-KR" sz="66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53624" y="7658010"/>
            <a:ext cx="82062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다양한 지형 극복</a:t>
            </a:r>
            <a:endParaRPr lang="en-US" altLang="ko-KR" sz="66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endParaRPr lang="en-US" altLang="ko-KR" sz="66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6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도킹 및 멀티 로봇 제어시스템</a:t>
            </a:r>
            <a:endParaRPr lang="en-US" altLang="ko-KR" sz="66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4264" y="5548154"/>
            <a:ext cx="3035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동 기</a:t>
            </a:r>
            <a:endParaRPr lang="en-US" altLang="ko-KR" sz="66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594305" y="5548154"/>
            <a:ext cx="3035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 적</a:t>
            </a:r>
            <a:endParaRPr lang="en-US" altLang="ko-KR" sz="66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33506" y="5317234"/>
            <a:ext cx="378485" cy="323885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683396" y="5293314"/>
            <a:ext cx="378485" cy="323885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01875" y="7569170"/>
            <a:ext cx="570661" cy="146323"/>
          </a:xfrm>
          <a:prstGeom prst="rect">
            <a:avLst/>
          </a:prstGeom>
          <a:gradFill>
            <a:gsLst>
              <a:gs pos="0">
                <a:srgbClr val="AC8465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36242" y="8702628"/>
            <a:ext cx="570661" cy="146323"/>
          </a:xfrm>
          <a:prstGeom prst="rect">
            <a:avLst/>
          </a:prstGeom>
          <a:gradFill>
            <a:gsLst>
              <a:gs pos="0">
                <a:srgbClr val="AC8465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896919" y="7569169"/>
            <a:ext cx="570661" cy="146323"/>
          </a:xfrm>
          <a:prstGeom prst="rect">
            <a:avLst/>
          </a:prstGeom>
          <a:gradFill>
            <a:gsLst>
              <a:gs pos="0">
                <a:srgbClr val="AC8465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896919" y="8702627"/>
            <a:ext cx="570661" cy="146323"/>
          </a:xfrm>
          <a:prstGeom prst="rect">
            <a:avLst/>
          </a:prstGeom>
          <a:gradFill>
            <a:gsLst>
              <a:gs pos="0">
                <a:srgbClr val="AC8465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63"/>
          <p:cNvSpPr/>
          <p:nvPr/>
        </p:nvSpPr>
        <p:spPr>
          <a:xfrm rot="10800000">
            <a:off x="523624" y="288582"/>
            <a:ext cx="1063328" cy="1063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1066748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523623" y="854338"/>
            <a:ext cx="617220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시스</a:t>
            </a:r>
            <a:r>
              <a:rPr lang="ko-KR" altLang="en-US" sz="8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템</a:t>
            </a:r>
            <a:r>
              <a:rPr lang="ko-KR" altLang="en-US" sz="8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구성</a:t>
            </a:r>
            <a:endParaRPr lang="en-US" altLang="ko-KR" sz="8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23" y="1849482"/>
            <a:ext cx="21864718" cy="1186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2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5684910" y="2282751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093425" y="3290763"/>
            <a:ext cx="3042929" cy="187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mtClean="0"/>
              <a:t>1</a:t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476329" y="5483636"/>
            <a:ext cx="2872375" cy="2386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128225" y="6857912"/>
            <a:ext cx="3158933" cy="1410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lnSpc>
                <a:spcPct val="10000"/>
              </a:lnSpc>
              <a:defRPr sz="80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684910" y="9286920"/>
            <a:ext cx="2147197" cy="1783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073547" y="10294931"/>
            <a:ext cx="3042929" cy="187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3</a:t>
            </a:r>
          </a:p>
        </p:txBody>
      </p:sp>
      <p:sp>
        <p:nvSpPr>
          <p:cNvPr id="121" name="Shape 121"/>
          <p:cNvSpPr/>
          <p:nvPr/>
        </p:nvSpPr>
        <p:spPr>
          <a:xfrm rot="10800000">
            <a:off x="16477438" y="2282750"/>
            <a:ext cx="2147196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19217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16216154" y="3290762"/>
            <a:ext cx="3042928" cy="187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4</a:t>
            </a:r>
          </a:p>
        </p:txBody>
      </p:sp>
      <p:sp>
        <p:nvSpPr>
          <p:cNvPr id="124" name="Shape 124"/>
          <p:cNvSpPr/>
          <p:nvPr/>
        </p:nvSpPr>
        <p:spPr>
          <a:xfrm rot="10800000">
            <a:off x="16987747" y="5483634"/>
            <a:ext cx="2872374" cy="2386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39285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17116722" y="6857912"/>
            <a:ext cx="3158933" cy="141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lnSpc>
                <a:spcPct val="10000"/>
              </a:lnSpc>
              <a:defRPr sz="80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5</a:t>
            </a:r>
          </a:p>
        </p:txBody>
      </p:sp>
      <p:sp>
        <p:nvSpPr>
          <p:cNvPr id="127" name="Shape 127"/>
          <p:cNvSpPr/>
          <p:nvPr/>
        </p:nvSpPr>
        <p:spPr>
          <a:xfrm rot="10800000">
            <a:off x="16477438" y="9286920"/>
            <a:ext cx="2147196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5959242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6216154" y="10294931"/>
            <a:ext cx="3042928" cy="187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6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425" y="1036980"/>
            <a:ext cx="7483695" cy="12210239"/>
          </a:xfrm>
          <a:prstGeom prst="rect">
            <a:avLst/>
          </a:prstGeom>
        </p:spPr>
      </p:pic>
      <p:sp>
        <p:nvSpPr>
          <p:cNvPr id="28" name="Shape 63"/>
          <p:cNvSpPr/>
          <p:nvPr/>
        </p:nvSpPr>
        <p:spPr>
          <a:xfrm rot="10800000">
            <a:off x="523624" y="288582"/>
            <a:ext cx="1063328" cy="1063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1066748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523623" y="854338"/>
            <a:ext cx="617220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작품 구성</a:t>
            </a:r>
            <a:endParaRPr lang="en-US" altLang="ko-KR" sz="8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414" y="6480379"/>
            <a:ext cx="4210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영상처리를 이용한 자동 도킹</a:t>
            </a:r>
            <a:endParaRPr lang="en-US" altLang="ko-KR" sz="60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696188" y="6393987"/>
            <a:ext cx="5869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얼굴인식 </a:t>
            </a:r>
            <a:endParaRPr lang="en-US" altLang="ko-KR" sz="60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60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부상자 발견</a:t>
            </a:r>
            <a:endParaRPr lang="en-US" altLang="ko-KR" sz="60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7699" y="3230315"/>
            <a:ext cx="4309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멀티 로봇 서버</a:t>
            </a:r>
            <a:endParaRPr lang="en-US" altLang="ko-KR" sz="60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6415" y="10061809"/>
            <a:ext cx="4309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초음파 센서</a:t>
            </a:r>
            <a:endParaRPr lang="en-US" altLang="ko-KR" sz="60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자율 주행</a:t>
            </a:r>
            <a:r>
              <a:rPr lang="en-US" altLang="ko-KR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624634" y="2922538"/>
            <a:ext cx="4309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중앙 휠</a:t>
            </a:r>
            <a:endParaRPr lang="en-US" altLang="ko-KR" sz="60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60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60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신속한 이동</a:t>
            </a:r>
            <a:r>
              <a:rPr lang="en-US" altLang="ko-KR" sz="60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680274" y="10274506"/>
            <a:ext cx="4309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캐터필러</a:t>
            </a:r>
            <a:endParaRPr lang="en-US" altLang="ko-KR" sz="600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58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58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지형 극복</a:t>
            </a:r>
            <a:r>
              <a:rPr lang="en-US" altLang="ko-KR" sz="580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22430956" y="12169764"/>
            <a:ext cx="864077" cy="430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</a:t>
            </a:fld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2188051" y="2516152"/>
            <a:ext cx="617220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ln>
                  <a:solidFill>
                    <a:srgbClr val="848484">
                      <a:alpha val="50000"/>
                    </a:srgbClr>
                  </a:solidFill>
                </a:ln>
                <a:solidFill>
                  <a:srgbClr val="DCDEE0">
                    <a:lumMod val="10000"/>
                  </a:srgb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멀티 로봇 서버</a:t>
            </a:r>
            <a:endParaRPr lang="en-US" altLang="ko-KR" sz="8800" dirty="0" smtClean="0">
              <a:ln>
                <a:solidFill>
                  <a:srgbClr val="848484">
                    <a:alpha val="50000"/>
                  </a:srgbClr>
                </a:solidFill>
              </a:ln>
              <a:solidFill>
                <a:srgbClr val="DCDEE0">
                  <a:lumMod val="10000"/>
                </a:srgb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58" y="2934992"/>
            <a:ext cx="866775" cy="8503634"/>
          </a:xfrm>
          <a:prstGeom prst="rect">
            <a:avLst/>
          </a:prstGeom>
        </p:spPr>
      </p:pic>
      <p:sp>
        <p:nvSpPr>
          <p:cNvPr id="16" name="Shape 111"/>
          <p:cNvSpPr/>
          <p:nvPr/>
        </p:nvSpPr>
        <p:spPr>
          <a:xfrm>
            <a:off x="572518" y="1427162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517" y="2293791"/>
            <a:ext cx="1083870" cy="1282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500" b="0" i="0" u="none" strike="noStrike" cap="none" spc="0" normalizeH="0" baseline="52173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1</a:t>
            </a:r>
            <a:endParaRPr kumimoji="0" lang="ko-KR" altLang="en-US" sz="11500" b="0" i="0" u="none" strike="noStrike" cap="none" spc="0" normalizeH="0" baseline="52173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116" y="4136912"/>
            <a:ext cx="14270670" cy="7380357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 rot="18900000" flipV="1">
            <a:off x="16198222" y="6373868"/>
            <a:ext cx="1435964" cy="788832"/>
          </a:xfrm>
          <a:prstGeom prst="rightArrow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94808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24300000" flipV="1">
            <a:off x="16099326" y="8559141"/>
            <a:ext cx="1633758" cy="829914"/>
          </a:xfrm>
          <a:prstGeom prst="rightArrow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94808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395" y="3619528"/>
            <a:ext cx="4139306" cy="3543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8287" y="8248650"/>
            <a:ext cx="4161046" cy="34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22430956" y="12169764"/>
            <a:ext cx="864077" cy="430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</a:t>
            </a:fld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2188051" y="2516152"/>
            <a:ext cx="6929055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ln>
                  <a:solidFill>
                    <a:srgbClr val="848484">
                      <a:alpha val="50000"/>
                    </a:srgbClr>
                  </a:solidFill>
                </a:ln>
                <a:solidFill>
                  <a:srgbClr val="DCDEE0">
                    <a:lumMod val="10000"/>
                  </a:srgb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도킹 메커니즘</a:t>
            </a:r>
            <a:endParaRPr lang="en-US" altLang="ko-KR" sz="8800" dirty="0" smtClean="0">
              <a:ln>
                <a:solidFill>
                  <a:srgbClr val="848484">
                    <a:alpha val="50000"/>
                  </a:srgbClr>
                </a:solidFill>
              </a:ln>
              <a:solidFill>
                <a:srgbClr val="DCDEE0">
                  <a:lumMod val="10000"/>
                </a:srgb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58" y="2934992"/>
            <a:ext cx="866775" cy="8503634"/>
          </a:xfrm>
          <a:prstGeom prst="rect">
            <a:avLst/>
          </a:prstGeom>
        </p:spPr>
      </p:pic>
      <p:sp>
        <p:nvSpPr>
          <p:cNvPr id="16" name="Shape 111"/>
          <p:cNvSpPr/>
          <p:nvPr/>
        </p:nvSpPr>
        <p:spPr>
          <a:xfrm>
            <a:off x="572518" y="1427162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517" y="2293791"/>
            <a:ext cx="1083870" cy="1282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1500" dirty="0">
                <a:solidFill>
                  <a:schemeClr val="bg1"/>
                </a:solidFill>
              </a:rPr>
              <a:t>2</a:t>
            </a:r>
            <a:endParaRPr kumimoji="0" lang="ko-KR" altLang="en-US" sz="11500" b="0" i="0" u="none" strike="noStrike" cap="none" spc="0" normalizeH="0" baseline="52173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21" y="4267469"/>
            <a:ext cx="6852426" cy="5250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_x218547064" descr="EMB000024ac5e6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88" y="4267469"/>
            <a:ext cx="6239435" cy="525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433645" y="10294060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웜기어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224" y="4310473"/>
            <a:ext cx="7144421" cy="52078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705716" y="10294060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웜과</a:t>
            </a:r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모터 결합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134845" y="10294060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최종 결합 사진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9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22430956" y="12169764"/>
            <a:ext cx="864077" cy="430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</a:t>
            </a:fld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456452" y="2516152"/>
            <a:ext cx="6929055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ln>
                  <a:solidFill>
                    <a:srgbClr val="848484">
                      <a:alpha val="50000"/>
                    </a:srgbClr>
                  </a:solidFill>
                </a:ln>
                <a:solidFill>
                  <a:srgbClr val="DCDEE0">
                    <a:lumMod val="10000"/>
                  </a:srgb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자율 주행</a:t>
            </a:r>
            <a:endParaRPr lang="en-US" altLang="ko-KR" sz="8800" dirty="0" smtClean="0">
              <a:ln>
                <a:solidFill>
                  <a:srgbClr val="848484">
                    <a:alpha val="50000"/>
                  </a:srgbClr>
                </a:solidFill>
              </a:ln>
              <a:solidFill>
                <a:srgbClr val="DCDEE0">
                  <a:lumMod val="10000"/>
                </a:srgb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58" y="2934992"/>
            <a:ext cx="866775" cy="8503634"/>
          </a:xfrm>
          <a:prstGeom prst="rect">
            <a:avLst/>
          </a:prstGeom>
        </p:spPr>
      </p:pic>
      <p:sp>
        <p:nvSpPr>
          <p:cNvPr id="16" name="Shape 111"/>
          <p:cNvSpPr/>
          <p:nvPr/>
        </p:nvSpPr>
        <p:spPr>
          <a:xfrm>
            <a:off x="572518" y="1427162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517" y="2293791"/>
            <a:ext cx="1083870" cy="1282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1500" dirty="0">
                <a:solidFill>
                  <a:schemeClr val="bg1"/>
                </a:solidFill>
              </a:rPr>
              <a:t>3</a:t>
            </a:r>
            <a:endParaRPr kumimoji="0" lang="ko-KR" altLang="en-US" sz="11500" b="0" i="0" u="none" strike="noStrike" cap="none" spc="0" normalizeH="0" baseline="52173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pic>
        <p:nvPicPr>
          <p:cNvPr id="21" name="_x196244656" descr="EMB0000150432f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844" y="4292034"/>
            <a:ext cx="8998903" cy="578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721706" y="10708337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자율 주행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70" y="4292035"/>
            <a:ext cx="9000000" cy="578954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35581" y="10708337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센서 부착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88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22430956" y="12169764"/>
            <a:ext cx="864077" cy="430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9</a:t>
            </a:fld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456452" y="2437420"/>
            <a:ext cx="6929055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ln>
                  <a:solidFill>
                    <a:srgbClr val="848484">
                      <a:alpha val="50000"/>
                    </a:srgbClr>
                  </a:solidFill>
                </a:ln>
                <a:solidFill>
                  <a:srgbClr val="DCDEE0">
                    <a:lumMod val="10000"/>
                  </a:srgb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중앙 휠</a:t>
            </a:r>
            <a:endParaRPr lang="en-US" altLang="ko-KR" sz="8800" dirty="0" smtClean="0">
              <a:ln>
                <a:solidFill>
                  <a:srgbClr val="848484">
                    <a:alpha val="50000"/>
                  </a:srgbClr>
                </a:solidFill>
              </a:ln>
              <a:solidFill>
                <a:srgbClr val="DCDEE0">
                  <a:lumMod val="10000"/>
                </a:srgb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58" y="2934992"/>
            <a:ext cx="866775" cy="8503634"/>
          </a:xfrm>
          <a:prstGeom prst="rect">
            <a:avLst/>
          </a:prstGeom>
        </p:spPr>
      </p:pic>
      <p:sp>
        <p:nvSpPr>
          <p:cNvPr id="16" name="Shape 111"/>
          <p:cNvSpPr/>
          <p:nvPr/>
        </p:nvSpPr>
        <p:spPr>
          <a:xfrm>
            <a:off x="572518" y="1427162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517" y="2293791"/>
            <a:ext cx="1083870" cy="1282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1500" dirty="0" smtClean="0">
                <a:solidFill>
                  <a:schemeClr val="bg1"/>
                </a:solidFill>
              </a:rPr>
              <a:t>4</a:t>
            </a:r>
            <a:endParaRPr kumimoji="0" lang="ko-KR" altLang="en-US" sz="11500" b="0" i="0" u="none" strike="noStrike" cap="none" spc="0" normalizeH="0" baseline="52173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pic>
        <p:nvPicPr>
          <p:cNvPr id="22" name="_x188206504" descr="EMB00001304345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942" y="4061013"/>
            <a:ext cx="9113644" cy="53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16" y="4061013"/>
            <a:ext cx="9474397" cy="53293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28725" y="9964944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개별 </a:t>
            </a:r>
            <a:r>
              <a:rPr lang="ko-KR" altLang="en-US" sz="58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휠모드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51175" y="9871935"/>
            <a:ext cx="4309177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도킹 후 </a:t>
            </a:r>
            <a:r>
              <a:rPr lang="ko-KR" altLang="en-US" sz="58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>
                    <a:lumMod val="1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휠모드</a:t>
            </a:r>
            <a:endParaRPr lang="en-US" altLang="ko-KR" sz="5800" dirty="0" smtClean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>
                  <a:lumMod val="1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9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84848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52173">
            <a:ln>
              <a:noFill/>
            </a:ln>
            <a:solidFill>
              <a:srgbClr val="848484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52173">
            <a:ln>
              <a:noFill/>
            </a:ln>
            <a:solidFill>
              <a:srgbClr val="848484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136</Words>
  <Application>Microsoft Office PowerPoint</Application>
  <PresentationFormat>사용자 지정</PresentationFormat>
  <Paragraphs>68</Paragraphs>
  <Slides>15</Slides>
  <Notes>1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UbICS</dc:creator>
  <cp:lastModifiedBy>BYUNGHOON LEE</cp:lastModifiedBy>
  <cp:revision>45</cp:revision>
  <dcterms:modified xsi:type="dcterms:W3CDTF">2017-11-10T05:18:36Z</dcterms:modified>
</cp:coreProperties>
</file>